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notesMasterIdLst>
    <p:notesMasterId r:id="rId9"/>
  </p:notesMasterIdLst>
  <p:sldIdLst>
    <p:sldId id="256" r:id="rId5"/>
    <p:sldId id="285" r:id="rId6"/>
    <p:sldId id="291" r:id="rId7"/>
    <p:sldId id="29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8BDA75-7DB7-425E-AA76-98C23F391E9A}" v="1" dt="2025-10-29T03:40:25.7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7" autoAdjust="0"/>
    <p:restoredTop sz="87310" autoAdjust="0"/>
  </p:normalViewPr>
  <p:slideViewPr>
    <p:cSldViewPr snapToGrid="0">
      <p:cViewPr varScale="1">
        <p:scale>
          <a:sx n="85" d="100"/>
          <a:sy n="85" d="100"/>
        </p:scale>
        <p:origin x="114"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o, Chenyan" userId="c92a7c72-a4d5-4d57-9ea3-e882fbd95b04" providerId="ADAL" clId="{608BDA75-7DB7-425E-AA76-98C23F391E9A}"/>
    <pc:docChg chg="undo redo custSel addSld delSld modSld">
      <pc:chgData name="Guo, Chenyan" userId="c92a7c72-a4d5-4d57-9ea3-e882fbd95b04" providerId="ADAL" clId="{608BDA75-7DB7-425E-AA76-98C23F391E9A}" dt="2025-10-29T04:01:56.240" v="3197" actId="20577"/>
      <pc:docMkLst>
        <pc:docMk/>
      </pc:docMkLst>
      <pc:sldChg chg="modSp mod">
        <pc:chgData name="Guo, Chenyan" userId="c92a7c72-a4d5-4d57-9ea3-e882fbd95b04" providerId="ADAL" clId="{608BDA75-7DB7-425E-AA76-98C23F391E9A}" dt="2025-10-29T02:56:00.298" v="30" actId="20577"/>
        <pc:sldMkLst>
          <pc:docMk/>
          <pc:sldMk cId="161441392" sldId="256"/>
        </pc:sldMkLst>
        <pc:spChg chg="mod">
          <ac:chgData name="Guo, Chenyan" userId="c92a7c72-a4d5-4d57-9ea3-e882fbd95b04" providerId="ADAL" clId="{608BDA75-7DB7-425E-AA76-98C23F391E9A}" dt="2025-10-29T02:56:00.298" v="30" actId="20577"/>
          <ac:spMkLst>
            <pc:docMk/>
            <pc:sldMk cId="161441392" sldId="256"/>
            <ac:spMk id="2" creationId="{0E780425-BFA3-4F76-A3D7-DC99BE53D0EC}"/>
          </ac:spMkLst>
        </pc:spChg>
        <pc:spChg chg="mod">
          <ac:chgData name="Guo, Chenyan" userId="c92a7c72-a4d5-4d57-9ea3-e882fbd95b04" providerId="ADAL" clId="{608BDA75-7DB7-425E-AA76-98C23F391E9A}" dt="2025-10-29T02:55:54.271" v="24" actId="20577"/>
          <ac:spMkLst>
            <pc:docMk/>
            <pc:sldMk cId="161441392" sldId="256"/>
            <ac:spMk id="3" creationId="{A4E42BE5-C11C-48C6-B3FE-69A55D3E592E}"/>
          </ac:spMkLst>
        </pc:spChg>
      </pc:sldChg>
      <pc:sldChg chg="modSp mod">
        <pc:chgData name="Guo, Chenyan" userId="c92a7c72-a4d5-4d57-9ea3-e882fbd95b04" providerId="ADAL" clId="{608BDA75-7DB7-425E-AA76-98C23F391E9A}" dt="2025-10-29T03:27:24.405" v="1328" actId="108"/>
        <pc:sldMkLst>
          <pc:docMk/>
          <pc:sldMk cId="2525307828" sldId="285"/>
        </pc:sldMkLst>
        <pc:spChg chg="mod">
          <ac:chgData name="Guo, Chenyan" userId="c92a7c72-a4d5-4d57-9ea3-e882fbd95b04" providerId="ADAL" clId="{608BDA75-7DB7-425E-AA76-98C23F391E9A}" dt="2025-10-29T03:27:24.405" v="1328" actId="108"/>
          <ac:spMkLst>
            <pc:docMk/>
            <pc:sldMk cId="2525307828" sldId="285"/>
            <ac:spMk id="3" creationId="{8A7312A9-53C1-D5A9-F554-1DB3ACAC44B7}"/>
          </ac:spMkLst>
        </pc:spChg>
      </pc:sldChg>
      <pc:sldChg chg="del">
        <pc:chgData name="Guo, Chenyan" userId="c92a7c72-a4d5-4d57-9ea3-e882fbd95b04" providerId="ADAL" clId="{608BDA75-7DB7-425E-AA76-98C23F391E9A}" dt="2025-10-29T02:56:46.308" v="31" actId="47"/>
        <pc:sldMkLst>
          <pc:docMk/>
          <pc:sldMk cId="904701614" sldId="287"/>
        </pc:sldMkLst>
      </pc:sldChg>
      <pc:sldChg chg="del">
        <pc:chgData name="Guo, Chenyan" userId="c92a7c72-a4d5-4d57-9ea3-e882fbd95b04" providerId="ADAL" clId="{608BDA75-7DB7-425E-AA76-98C23F391E9A}" dt="2025-10-29T02:57:06.059" v="35" actId="47"/>
        <pc:sldMkLst>
          <pc:docMk/>
          <pc:sldMk cId="452788015" sldId="290"/>
        </pc:sldMkLst>
      </pc:sldChg>
      <pc:sldChg chg="modSp mod">
        <pc:chgData name="Guo, Chenyan" userId="c92a7c72-a4d5-4d57-9ea3-e882fbd95b04" providerId="ADAL" clId="{608BDA75-7DB7-425E-AA76-98C23F391E9A}" dt="2025-10-29T03:40:21.257" v="1993" actId="20577"/>
        <pc:sldMkLst>
          <pc:docMk/>
          <pc:sldMk cId="1306976990" sldId="291"/>
        </pc:sldMkLst>
        <pc:spChg chg="mod">
          <ac:chgData name="Guo, Chenyan" userId="c92a7c72-a4d5-4d57-9ea3-e882fbd95b04" providerId="ADAL" clId="{608BDA75-7DB7-425E-AA76-98C23F391E9A}" dt="2025-10-29T03:40:21.257" v="1993" actId="20577"/>
          <ac:spMkLst>
            <pc:docMk/>
            <pc:sldMk cId="1306976990" sldId="291"/>
            <ac:spMk id="3" creationId="{09380C69-6A49-2F30-064E-033FE0EA1AF2}"/>
          </ac:spMkLst>
        </pc:spChg>
      </pc:sldChg>
      <pc:sldChg chg="modSp add mod">
        <pc:chgData name="Guo, Chenyan" userId="c92a7c72-a4d5-4d57-9ea3-e882fbd95b04" providerId="ADAL" clId="{608BDA75-7DB7-425E-AA76-98C23F391E9A}" dt="2025-10-29T04:01:56.240" v="3197" actId="20577"/>
        <pc:sldMkLst>
          <pc:docMk/>
          <pc:sldMk cId="940712320" sldId="292"/>
        </pc:sldMkLst>
        <pc:spChg chg="mod">
          <ac:chgData name="Guo, Chenyan" userId="c92a7c72-a4d5-4d57-9ea3-e882fbd95b04" providerId="ADAL" clId="{608BDA75-7DB7-425E-AA76-98C23F391E9A}" dt="2025-10-29T03:41:04.525" v="2093" actId="20577"/>
          <ac:spMkLst>
            <pc:docMk/>
            <pc:sldMk cId="940712320" sldId="292"/>
            <ac:spMk id="2" creationId="{282144E9-FA45-4320-2F02-4116BE6BFF02}"/>
          </ac:spMkLst>
        </pc:spChg>
        <pc:spChg chg="mod">
          <ac:chgData name="Guo, Chenyan" userId="c92a7c72-a4d5-4d57-9ea3-e882fbd95b04" providerId="ADAL" clId="{608BDA75-7DB7-425E-AA76-98C23F391E9A}" dt="2025-10-29T04:01:56.240" v="3197" actId="20577"/>
          <ac:spMkLst>
            <pc:docMk/>
            <pc:sldMk cId="940712320" sldId="292"/>
            <ac:spMk id="3" creationId="{92DC5B7E-4870-7D80-54AB-27698B37A78A}"/>
          </ac:spMkLst>
        </pc:spChg>
      </pc:sldChg>
    </pc:docChg>
  </pc:docChgLst>
  <pc:docChgLst>
    <pc:chgData name="Guo, Chenyan" userId="c92a7c72-a4d5-4d57-9ea3-e882fbd95b04" providerId="ADAL" clId="{E67CD44E-A059-473A-8A4E-D2881C56CF29}"/>
    <pc:docChg chg="custSel addSld modSld">
      <pc:chgData name="Guo, Chenyan" userId="c92a7c72-a4d5-4d57-9ea3-e882fbd95b04" providerId="ADAL" clId="{E67CD44E-A059-473A-8A4E-D2881C56CF29}" dt="2025-10-02T20:17:22.770" v="1468" actId="114"/>
      <pc:docMkLst>
        <pc:docMk/>
      </pc:docMkLst>
      <pc:sldChg chg="modSp mod">
        <pc:chgData name="Guo, Chenyan" userId="c92a7c72-a4d5-4d57-9ea3-e882fbd95b04" providerId="ADAL" clId="{E67CD44E-A059-473A-8A4E-D2881C56CF29}" dt="2025-10-02T19:52:32.158" v="41" actId="20577"/>
        <pc:sldMkLst>
          <pc:docMk/>
          <pc:sldMk cId="161441392" sldId="256"/>
        </pc:sldMkLst>
        <pc:spChg chg="mod">
          <ac:chgData name="Guo, Chenyan" userId="c92a7c72-a4d5-4d57-9ea3-e882fbd95b04" providerId="ADAL" clId="{E67CD44E-A059-473A-8A4E-D2881C56CF29}" dt="2025-10-02T19:51:42.313" v="5" actId="20577"/>
          <ac:spMkLst>
            <pc:docMk/>
            <pc:sldMk cId="161441392" sldId="256"/>
            <ac:spMk id="2" creationId="{0E780425-BFA3-4F76-A3D7-DC99BE53D0EC}"/>
          </ac:spMkLst>
        </pc:spChg>
        <pc:spChg chg="mod">
          <ac:chgData name="Guo, Chenyan" userId="c92a7c72-a4d5-4d57-9ea3-e882fbd95b04" providerId="ADAL" clId="{E67CD44E-A059-473A-8A4E-D2881C56CF29}" dt="2025-10-02T19:52:32.158" v="41" actId="20577"/>
          <ac:spMkLst>
            <pc:docMk/>
            <pc:sldMk cId="161441392" sldId="256"/>
            <ac:spMk id="3" creationId="{A4E42BE5-C11C-48C6-B3FE-69A55D3E592E}"/>
          </ac:spMkLst>
        </pc:spChg>
      </pc:sldChg>
      <pc:sldChg chg="modSp mod">
        <pc:chgData name="Guo, Chenyan" userId="c92a7c72-a4d5-4d57-9ea3-e882fbd95b04" providerId="ADAL" clId="{E67CD44E-A059-473A-8A4E-D2881C56CF29}" dt="2025-10-02T20:17:22.770" v="1468" actId="114"/>
        <pc:sldMkLst>
          <pc:docMk/>
          <pc:sldMk cId="2525307828" sldId="285"/>
        </pc:sldMkLst>
        <pc:spChg chg="mod">
          <ac:chgData name="Guo, Chenyan" userId="c92a7c72-a4d5-4d57-9ea3-e882fbd95b04" providerId="ADAL" clId="{E67CD44E-A059-473A-8A4E-D2881C56CF29}" dt="2025-10-02T20:17:22.770" v="1468" actId="114"/>
          <ac:spMkLst>
            <pc:docMk/>
            <pc:sldMk cId="2525307828" sldId="285"/>
            <ac:spMk id="3" creationId="{8A7312A9-53C1-D5A9-F554-1DB3ACAC44B7}"/>
          </ac:spMkLst>
        </pc:spChg>
      </pc:sldChg>
      <pc:sldChg chg="modSp mod">
        <pc:chgData name="Guo, Chenyan" userId="c92a7c72-a4d5-4d57-9ea3-e882fbd95b04" providerId="ADAL" clId="{E67CD44E-A059-473A-8A4E-D2881C56CF29}" dt="2025-10-02T20:04:02.969" v="518" actId="20577"/>
        <pc:sldMkLst>
          <pc:docMk/>
          <pc:sldMk cId="904701614" sldId="287"/>
        </pc:sldMkLst>
      </pc:sldChg>
      <pc:sldChg chg="modSp add mod">
        <pc:chgData name="Guo, Chenyan" userId="c92a7c72-a4d5-4d57-9ea3-e882fbd95b04" providerId="ADAL" clId="{E67CD44E-A059-473A-8A4E-D2881C56CF29}" dt="2025-10-02T20:14:12.809" v="1291" actId="20577"/>
        <pc:sldMkLst>
          <pc:docMk/>
          <pc:sldMk cId="1306976990" sldId="291"/>
        </pc:sldMkLst>
        <pc:spChg chg="mod">
          <ac:chgData name="Guo, Chenyan" userId="c92a7c72-a4d5-4d57-9ea3-e882fbd95b04" providerId="ADAL" clId="{E67CD44E-A059-473A-8A4E-D2881C56CF29}" dt="2025-10-02T20:04:42.455" v="558" actId="20577"/>
          <ac:spMkLst>
            <pc:docMk/>
            <pc:sldMk cId="1306976990" sldId="291"/>
            <ac:spMk id="2" creationId="{3FDB358C-B5AD-9B98-8E15-00401529FE5E}"/>
          </ac:spMkLst>
        </pc:spChg>
        <pc:spChg chg="mod">
          <ac:chgData name="Guo, Chenyan" userId="c92a7c72-a4d5-4d57-9ea3-e882fbd95b04" providerId="ADAL" clId="{E67CD44E-A059-473A-8A4E-D2881C56CF29}" dt="2025-10-02T20:14:12.809" v="1291" actId="20577"/>
          <ac:spMkLst>
            <pc:docMk/>
            <pc:sldMk cId="1306976990" sldId="291"/>
            <ac:spMk id="3" creationId="{09380C69-6A49-2F30-064E-033FE0EA1AF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5EFAFA-34C6-4193-8439-F5DD41942FAD}" type="datetimeFigureOut">
              <a:rPr lang="en-US" smtClean="0"/>
              <a:t>10/29/2025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74CDBA-CD6A-4A0A-8B97-F97DD661C291}" type="slidenum">
              <a:rPr lang="en-US" smtClean="0"/>
              <a:t>‹#›</a:t>
            </a:fld>
            <a:endParaRPr lang="en-US"/>
          </a:p>
        </p:txBody>
      </p:sp>
    </p:spTree>
    <p:extLst>
      <p:ext uri="{BB962C8B-B14F-4D97-AF65-F5344CB8AC3E}">
        <p14:creationId xmlns:p14="http://schemas.microsoft.com/office/powerpoint/2010/main" val="320682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74CDBA-CD6A-4A0A-8B97-F97DD661C291}" type="slidenum">
              <a:rPr lang="en-US" smtClean="0"/>
              <a:t>1</a:t>
            </a:fld>
            <a:endParaRPr lang="en-US"/>
          </a:p>
        </p:txBody>
      </p:sp>
    </p:spTree>
    <p:extLst>
      <p:ext uri="{BB962C8B-B14F-4D97-AF65-F5344CB8AC3E}">
        <p14:creationId xmlns:p14="http://schemas.microsoft.com/office/powerpoint/2010/main" val="3301224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74CDBA-CD6A-4A0A-8B97-F97DD661C291}" type="slidenum">
              <a:rPr lang="en-US" smtClean="0"/>
              <a:t>2</a:t>
            </a:fld>
            <a:endParaRPr lang="en-US"/>
          </a:p>
        </p:txBody>
      </p:sp>
    </p:spTree>
    <p:extLst>
      <p:ext uri="{BB962C8B-B14F-4D97-AF65-F5344CB8AC3E}">
        <p14:creationId xmlns:p14="http://schemas.microsoft.com/office/powerpoint/2010/main" val="1828170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4AED9-7E76-B332-7121-CE3BC19B10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E8BBB2-ABAD-F5A0-9570-D423518B97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D26916-DB24-2D7B-F939-A8D46FC2755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B5BF0D-1646-AD25-8737-A81B70D7A47A}"/>
              </a:ext>
            </a:extLst>
          </p:cNvPr>
          <p:cNvSpPr>
            <a:spLocks noGrp="1"/>
          </p:cNvSpPr>
          <p:nvPr>
            <p:ph type="sldNum" sz="quarter" idx="5"/>
          </p:nvPr>
        </p:nvSpPr>
        <p:spPr/>
        <p:txBody>
          <a:bodyPr/>
          <a:lstStyle/>
          <a:p>
            <a:fld id="{AA74CDBA-CD6A-4A0A-8B97-F97DD661C291}" type="slidenum">
              <a:rPr lang="en-US" smtClean="0"/>
              <a:t>3</a:t>
            </a:fld>
            <a:endParaRPr lang="en-US"/>
          </a:p>
        </p:txBody>
      </p:sp>
    </p:spTree>
    <p:extLst>
      <p:ext uri="{BB962C8B-B14F-4D97-AF65-F5344CB8AC3E}">
        <p14:creationId xmlns:p14="http://schemas.microsoft.com/office/powerpoint/2010/main" val="1461979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8FC4C6-9044-1B81-C79C-86CB948B5F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2A73A7-D018-04A9-9C12-0E6E39B2BA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B73FF2-FB48-B24D-533B-414E8DF45EE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7C1422-EE96-EEE0-5CA5-8A60E9375FAC}"/>
              </a:ext>
            </a:extLst>
          </p:cNvPr>
          <p:cNvSpPr>
            <a:spLocks noGrp="1"/>
          </p:cNvSpPr>
          <p:nvPr>
            <p:ph type="sldNum" sz="quarter" idx="5"/>
          </p:nvPr>
        </p:nvSpPr>
        <p:spPr/>
        <p:txBody>
          <a:bodyPr/>
          <a:lstStyle/>
          <a:p>
            <a:fld id="{AA74CDBA-CD6A-4A0A-8B97-F97DD661C291}" type="slidenum">
              <a:rPr lang="en-US" smtClean="0"/>
              <a:t>4</a:t>
            </a:fld>
            <a:endParaRPr lang="en-US"/>
          </a:p>
        </p:txBody>
      </p:sp>
    </p:spTree>
    <p:extLst>
      <p:ext uri="{BB962C8B-B14F-4D97-AF65-F5344CB8AC3E}">
        <p14:creationId xmlns:p14="http://schemas.microsoft.com/office/powerpoint/2010/main" val="4004623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10/29/2025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10/29/2025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10/29/2025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10/29/2025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10/29/2025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10/29/2025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10/29/2025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10/29/2025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10/29/2025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10/29/2025</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10/29/2025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10/29/2025</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a:xfrm>
            <a:off x="1097280" y="758952"/>
            <a:ext cx="10058400" cy="3232280"/>
          </a:xfrm>
        </p:spPr>
        <p:txBody>
          <a:bodyPr>
            <a:normAutofit fontScale="90000"/>
          </a:bodyPr>
          <a:lstStyle/>
          <a:p>
            <a:r>
              <a:rPr lang="en-US" dirty="0"/>
              <a:t>Congestion Management Working Group -</a:t>
            </a:r>
            <a:br>
              <a:rPr lang="en-US" sz="7200" dirty="0"/>
            </a:br>
            <a:r>
              <a:rPr lang="en-US" sz="6700" dirty="0"/>
              <a:t>10/20/2025 Meeting Update</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normAutofit fontScale="85000" lnSpcReduction="20000"/>
          </a:bodyPr>
          <a:lstStyle/>
          <a:p>
            <a:r>
              <a:rPr lang="en-US" dirty="0"/>
              <a:t>November 5, 2025</a:t>
            </a:r>
          </a:p>
          <a:p>
            <a:endParaRPr lang="en-US" dirty="0"/>
          </a:p>
          <a:p>
            <a:r>
              <a:rPr lang="en-US" dirty="0" err="1"/>
              <a:t>chENYAN</a:t>
            </a:r>
            <a:r>
              <a:rPr lang="en-US" dirty="0"/>
              <a:t> </a:t>
            </a:r>
            <a:r>
              <a:rPr lang="en-US" dirty="0" err="1"/>
              <a:t>guO,</a:t>
            </a:r>
            <a:r>
              <a:rPr lang="en-US" dirty="0"/>
              <a:t> chair</a:t>
            </a:r>
          </a:p>
        </p:txBody>
      </p:sp>
    </p:spTree>
    <p:extLst>
      <p:ext uri="{BB962C8B-B14F-4D97-AF65-F5344CB8AC3E}">
        <p14:creationId xmlns:p14="http://schemas.microsoft.com/office/powerpoint/2010/main" val="1614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9CD09-6333-0053-523C-A8DAF6DA5F08}"/>
              </a:ext>
            </a:extLst>
          </p:cNvPr>
          <p:cNvSpPr>
            <a:spLocks noGrp="1"/>
          </p:cNvSpPr>
          <p:nvPr>
            <p:ph type="title"/>
          </p:nvPr>
        </p:nvSpPr>
        <p:spPr>
          <a:xfrm>
            <a:off x="1066800" y="552933"/>
            <a:ext cx="10058400" cy="1000659"/>
          </a:xfrm>
        </p:spPr>
        <p:txBody>
          <a:bodyPr>
            <a:noAutofit/>
          </a:bodyPr>
          <a:lstStyle/>
          <a:p>
            <a:r>
              <a:rPr lang="en-US" sz="4400" b="1" dirty="0"/>
              <a:t>CRR Long Term Auction Solution Time and Transaction Limits</a:t>
            </a:r>
          </a:p>
        </p:txBody>
      </p:sp>
      <p:sp>
        <p:nvSpPr>
          <p:cNvPr id="3" name="Content Placeholder 2">
            <a:extLst>
              <a:ext uri="{FF2B5EF4-FFF2-40B4-BE49-F238E27FC236}">
                <a16:creationId xmlns:a16="http://schemas.microsoft.com/office/drawing/2014/main" id="{8A7312A9-53C1-D5A9-F554-1DB3ACAC44B7}"/>
              </a:ext>
            </a:extLst>
          </p:cNvPr>
          <p:cNvSpPr>
            <a:spLocks noGrp="1"/>
          </p:cNvSpPr>
          <p:nvPr>
            <p:ph idx="1"/>
          </p:nvPr>
        </p:nvSpPr>
        <p:spPr>
          <a:xfrm>
            <a:off x="990747" y="1757778"/>
            <a:ext cx="10058400" cy="4895706"/>
          </a:xfrm>
        </p:spPr>
        <p:txBody>
          <a:bodyPr>
            <a:normAutofit/>
          </a:bodyPr>
          <a:lstStyle/>
          <a:p>
            <a:pPr marL="234950" indent="-234950">
              <a:buFont typeface="Courier New" panose="02070309020205020404" pitchFamily="49" charset="0"/>
              <a:buChar char="o"/>
            </a:pPr>
            <a:r>
              <a:rPr lang="en-US" sz="2200" dirty="0"/>
              <a:t>ERCOT staff presented an update on the CRR system performance</a:t>
            </a:r>
          </a:p>
          <a:p>
            <a:pPr lvl="3">
              <a:buFont typeface="Arial" panose="020B0604020202020204" pitchFamily="34" charset="0"/>
              <a:buChar char="•"/>
            </a:pPr>
            <a:r>
              <a:rPr lang="en-US" sz="1600" dirty="0"/>
              <a:t>The most recent sequence 6 auction took 126 hours for the peak weekday TOU; </a:t>
            </a:r>
          </a:p>
          <a:p>
            <a:pPr lvl="3">
              <a:buFont typeface="Arial" panose="020B0604020202020204" pitchFamily="34" charset="0"/>
              <a:buChar char="•"/>
            </a:pPr>
            <a:r>
              <a:rPr lang="en-US" sz="1600" dirty="0"/>
              <a:t>240,000 transactions submitted for sequence 6 auction, which is well below the posted limit of 315,000, no transaction limit adjustment;</a:t>
            </a:r>
          </a:p>
          <a:p>
            <a:pPr lvl="3">
              <a:buFont typeface="Arial" panose="020B0604020202020204" pitchFamily="34" charset="0"/>
              <a:buChar char="•"/>
            </a:pPr>
            <a:r>
              <a:rPr lang="en-US" sz="1600" dirty="0"/>
              <a:t>Sequence 1 auction will have heavier activity than sequence 6, so it will serve as a better indicator of whether transaction limits will need to decrease to preserve solution times</a:t>
            </a:r>
          </a:p>
          <a:p>
            <a:pPr>
              <a:buFont typeface="Courier New" panose="02070309020205020404" pitchFamily="49" charset="0"/>
              <a:buChar char="o"/>
            </a:pPr>
            <a:r>
              <a:rPr lang="en-US" sz="2200" dirty="0"/>
              <a:t>NPRR 1288 (</a:t>
            </a:r>
            <a:r>
              <a:rPr lang="en-US" sz="2200" i="1" dirty="0"/>
              <a:t>Remove Multiple Month Transactions in CRR Auctions</a:t>
            </a:r>
            <a:r>
              <a:rPr lang="en-US" sz="2200" dirty="0"/>
              <a:t>)</a:t>
            </a:r>
          </a:p>
          <a:p>
            <a:pPr lvl="3">
              <a:buFont typeface="Arial" panose="020B0604020202020204" pitchFamily="34" charset="0"/>
              <a:buChar char="•"/>
            </a:pPr>
            <a:r>
              <a:rPr lang="en-US" sz="1600" dirty="0"/>
              <a:t>ERCOT Board voted approval on 09/22/2025</a:t>
            </a:r>
          </a:p>
          <a:p>
            <a:pPr marL="91440" lvl="3" indent="-91440">
              <a:spcBef>
                <a:spcPts val="1200"/>
              </a:spcBef>
              <a:spcAft>
                <a:spcPts val="200"/>
              </a:spcAft>
              <a:buSzPct val="100000"/>
              <a:buFont typeface="Courier New" panose="02070309020205020404" pitchFamily="49" charset="0"/>
              <a:buChar char="o"/>
            </a:pPr>
            <a:r>
              <a:rPr lang="en-US" sz="2200" dirty="0"/>
              <a:t>ERCOT is working on a new NPRR to address Budge Constraint Change</a:t>
            </a:r>
          </a:p>
          <a:p>
            <a:pPr lvl="3">
              <a:buSzPct val="100000"/>
              <a:buFont typeface="Arial" panose="020B0604020202020204" pitchFamily="34" charset="0"/>
              <a:buChar char="•"/>
            </a:pPr>
            <a:r>
              <a:rPr lang="en-US" sz="1600" dirty="0"/>
              <a:t>Change the collateral check to occur before bid submission instead of including the collateral constraint in the optimization </a:t>
            </a:r>
          </a:p>
          <a:p>
            <a:pPr marL="91440" lvl="3" indent="-91440">
              <a:spcBef>
                <a:spcPts val="1200"/>
              </a:spcBef>
              <a:spcAft>
                <a:spcPts val="200"/>
              </a:spcAft>
              <a:buSzPct val="100000"/>
              <a:buFont typeface="Courier New" panose="02070309020205020404" pitchFamily="49" charset="0"/>
              <a:buChar char="o"/>
            </a:pPr>
            <a:endParaRPr lang="en-US" sz="2200" dirty="0"/>
          </a:p>
        </p:txBody>
      </p:sp>
    </p:spTree>
    <p:extLst>
      <p:ext uri="{BB962C8B-B14F-4D97-AF65-F5344CB8AC3E}">
        <p14:creationId xmlns:p14="http://schemas.microsoft.com/office/powerpoint/2010/main" val="2525307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927A0-2643-7238-7A9E-71D4B079CE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DB358C-B5AD-9B98-8E15-00401529FE5E}"/>
              </a:ext>
            </a:extLst>
          </p:cNvPr>
          <p:cNvSpPr>
            <a:spLocks noGrp="1"/>
          </p:cNvSpPr>
          <p:nvPr>
            <p:ph type="title"/>
          </p:nvPr>
        </p:nvSpPr>
        <p:spPr>
          <a:xfrm>
            <a:off x="1097280" y="286604"/>
            <a:ext cx="10058400" cy="974026"/>
          </a:xfrm>
        </p:spPr>
        <p:txBody>
          <a:bodyPr>
            <a:normAutofit/>
          </a:bodyPr>
          <a:lstStyle/>
          <a:p>
            <a:r>
              <a:rPr lang="en-US" sz="4400" b="1" dirty="0"/>
              <a:t>Granular Product Type for CRR TOU</a:t>
            </a:r>
          </a:p>
        </p:txBody>
      </p:sp>
      <p:sp>
        <p:nvSpPr>
          <p:cNvPr id="3" name="Content Placeholder 2">
            <a:extLst>
              <a:ext uri="{FF2B5EF4-FFF2-40B4-BE49-F238E27FC236}">
                <a16:creationId xmlns:a16="http://schemas.microsoft.com/office/drawing/2014/main" id="{09380C69-6A49-2F30-064E-033FE0EA1AF2}"/>
              </a:ext>
            </a:extLst>
          </p:cNvPr>
          <p:cNvSpPr>
            <a:spLocks noGrp="1"/>
          </p:cNvSpPr>
          <p:nvPr>
            <p:ph idx="1"/>
          </p:nvPr>
        </p:nvSpPr>
        <p:spPr>
          <a:xfrm>
            <a:off x="1097280" y="1712568"/>
            <a:ext cx="10058400" cy="4470400"/>
          </a:xfrm>
        </p:spPr>
        <p:txBody>
          <a:bodyPr>
            <a:normAutofit/>
          </a:bodyPr>
          <a:lstStyle/>
          <a:p>
            <a:pPr marL="234950" indent="-234950">
              <a:buFont typeface="Courier New" panose="02070309020205020404" pitchFamily="49" charset="0"/>
              <a:buChar char="o"/>
            </a:pPr>
            <a:r>
              <a:rPr lang="en-US" sz="2200" dirty="0" err="1"/>
              <a:t>Vistra</a:t>
            </a:r>
            <a:r>
              <a:rPr lang="en-US" sz="2200" dirty="0"/>
              <a:t> representative guided discussion of NPRR 1292: Granular Product Type for CRR TOU</a:t>
            </a:r>
          </a:p>
          <a:p>
            <a:pPr lvl="1">
              <a:buFont typeface="Wingdings" panose="05000000000000000000" pitchFamily="2" charset="2"/>
              <a:buChar char="Ø"/>
            </a:pPr>
            <a:r>
              <a:rPr lang="en-US" sz="2200" dirty="0"/>
              <a:t> </a:t>
            </a:r>
            <a:r>
              <a:rPr lang="en-US" sz="2200" dirty="0" err="1"/>
              <a:t>Vistra</a:t>
            </a:r>
            <a:r>
              <a:rPr lang="en-US" sz="2200" dirty="0"/>
              <a:t> filed additional comments on this NPRR on October 2, 2025: </a:t>
            </a:r>
          </a:p>
          <a:p>
            <a:pPr lvl="2">
              <a:buFont typeface="Arial" panose="020B0604020202020204" pitchFamily="34" charset="0"/>
              <a:buChar char="•"/>
            </a:pPr>
            <a:r>
              <a:rPr lang="en-US" sz="1800" dirty="0"/>
              <a:t>Preserving the existing non-Solar Peak TOUs while implementing the new TOUs</a:t>
            </a:r>
          </a:p>
          <a:p>
            <a:pPr lvl="2">
              <a:buFont typeface="Arial" panose="020B0604020202020204" pitchFamily="34" charset="0"/>
              <a:buChar char="•"/>
            </a:pPr>
            <a:r>
              <a:rPr lang="en-US" sz="1800" dirty="0"/>
              <a:t>Proposing to simplify the monthly variation in solar TOU lengths (only changes twice per year: summer hours and winter hours, instead of changing monthly)</a:t>
            </a:r>
          </a:p>
          <a:p>
            <a:pPr marL="234950" indent="-234950">
              <a:buFont typeface="Courier New" panose="02070309020205020404" pitchFamily="49" charset="0"/>
              <a:buChar char="o"/>
            </a:pPr>
            <a:r>
              <a:rPr lang="en-US" sz="2200" dirty="0"/>
              <a:t>ERCOT’s vendor stated it was workable to preserve the three existing TOUs while adding in the two new TOUs reflecting solar hours, considering there is enough time to test optimization</a:t>
            </a:r>
          </a:p>
          <a:p>
            <a:pPr marL="234950" indent="-234950">
              <a:buFont typeface="Courier New" panose="02070309020205020404" pitchFamily="49" charset="0"/>
              <a:buChar char="o"/>
            </a:pPr>
            <a:r>
              <a:rPr lang="en-US" sz="2200" dirty="0"/>
              <a:t>Discussions were dominated on implementation plans, interactions with other NPRRs in works, effects on transaction counts and performance</a:t>
            </a:r>
          </a:p>
          <a:p>
            <a:pPr marL="234950" indent="-234950">
              <a:buFont typeface="Courier New" panose="02070309020205020404" pitchFamily="49" charset="0"/>
              <a:buChar char="o"/>
            </a:pPr>
            <a:r>
              <a:rPr lang="en-US" sz="2200" dirty="0"/>
              <a:t>This NPRR will remain at next CMWG meeting for further discussion</a:t>
            </a:r>
          </a:p>
          <a:p>
            <a:pPr>
              <a:buFont typeface="Courier New" panose="02070309020205020404" pitchFamily="49" charset="0"/>
              <a:buChar char="o"/>
            </a:pPr>
            <a:endParaRPr lang="en-US" sz="2400" dirty="0"/>
          </a:p>
          <a:p>
            <a:pPr lvl="1">
              <a:buFont typeface="Courier New" panose="02070309020205020404" pitchFamily="49" charset="0"/>
              <a:buChar char="o"/>
            </a:pPr>
            <a:endParaRPr lang="en-US" sz="2200" dirty="0"/>
          </a:p>
          <a:p>
            <a:pPr marL="566928" lvl="3" indent="0">
              <a:buNone/>
            </a:pPr>
            <a:endParaRPr lang="en-US" sz="1600" dirty="0"/>
          </a:p>
        </p:txBody>
      </p:sp>
    </p:spTree>
    <p:extLst>
      <p:ext uri="{BB962C8B-B14F-4D97-AF65-F5344CB8AC3E}">
        <p14:creationId xmlns:p14="http://schemas.microsoft.com/office/powerpoint/2010/main" val="1306976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58DC54-C479-72D2-0E7E-AE72DFDEB5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2144E9-FA45-4320-2F02-4116BE6BFF02}"/>
              </a:ext>
            </a:extLst>
          </p:cNvPr>
          <p:cNvSpPr>
            <a:spLocks noGrp="1"/>
          </p:cNvSpPr>
          <p:nvPr>
            <p:ph type="title"/>
          </p:nvPr>
        </p:nvSpPr>
        <p:spPr>
          <a:xfrm>
            <a:off x="1097280" y="286604"/>
            <a:ext cx="10058400" cy="974026"/>
          </a:xfrm>
        </p:spPr>
        <p:txBody>
          <a:bodyPr>
            <a:normAutofit fontScale="90000"/>
          </a:bodyPr>
          <a:lstStyle/>
          <a:p>
            <a:r>
              <a:rPr lang="en-US" sz="4400" b="1" dirty="0"/>
              <a:t>Reliability Unit Commitments (RUC) Affecting Pawnee to Spruce Constraint</a:t>
            </a:r>
          </a:p>
        </p:txBody>
      </p:sp>
      <p:sp>
        <p:nvSpPr>
          <p:cNvPr id="3" name="Content Placeholder 2">
            <a:extLst>
              <a:ext uri="{FF2B5EF4-FFF2-40B4-BE49-F238E27FC236}">
                <a16:creationId xmlns:a16="http://schemas.microsoft.com/office/drawing/2014/main" id="{92DC5B7E-4870-7D80-54AB-27698B37A78A}"/>
              </a:ext>
            </a:extLst>
          </p:cNvPr>
          <p:cNvSpPr>
            <a:spLocks noGrp="1"/>
          </p:cNvSpPr>
          <p:nvPr>
            <p:ph idx="1"/>
          </p:nvPr>
        </p:nvSpPr>
        <p:spPr>
          <a:xfrm>
            <a:off x="1097280" y="1712568"/>
            <a:ext cx="10058400" cy="4470400"/>
          </a:xfrm>
        </p:spPr>
        <p:txBody>
          <a:bodyPr>
            <a:normAutofit/>
          </a:bodyPr>
          <a:lstStyle/>
          <a:p>
            <a:pPr marL="234950" indent="-234950">
              <a:buFont typeface="Courier New" panose="02070309020205020404" pitchFamily="49" charset="0"/>
              <a:buChar char="o"/>
            </a:pPr>
            <a:r>
              <a:rPr lang="en-US" sz="2200" dirty="0" err="1"/>
              <a:t>Vistra</a:t>
            </a:r>
            <a:r>
              <a:rPr lang="en-US" sz="2200" dirty="0"/>
              <a:t> representative presented their analysis of RUC instructions affecting the Pawnee to Spruce (PSAP) GTC</a:t>
            </a:r>
          </a:p>
          <a:p>
            <a:pPr lvl="2">
              <a:buFont typeface="Arial" panose="020B0604020202020204" pitchFamily="34" charset="0"/>
              <a:buChar char="•"/>
            </a:pPr>
            <a:r>
              <a:rPr lang="en-US" sz="1800" dirty="0"/>
              <a:t>PSAP GTC has been the cause of RUC instructions for 997 hours in 2025 (52% of the RUC reasons)</a:t>
            </a:r>
          </a:p>
          <a:p>
            <a:pPr lvl="2">
              <a:buFont typeface="Arial" panose="020B0604020202020204" pitchFamily="34" charset="0"/>
              <a:buChar char="•"/>
            </a:pPr>
            <a:r>
              <a:rPr lang="en-US" sz="1800" dirty="0" err="1"/>
              <a:t>Vistra</a:t>
            </a:r>
            <a:r>
              <a:rPr lang="en-US" sz="1800" dirty="0"/>
              <a:t> stated the resources dispatched by RUC had very little effect on the constraint and the GTC still have capacity if none of RUC instructions were issued on certain days they analyzed</a:t>
            </a:r>
          </a:p>
          <a:p>
            <a:pPr lvl="2">
              <a:buFont typeface="Arial" panose="020B0604020202020204" pitchFamily="34" charset="0"/>
              <a:buChar char="•"/>
            </a:pPr>
            <a:r>
              <a:rPr lang="en-US" sz="1800" dirty="0" err="1"/>
              <a:t>Vistra</a:t>
            </a:r>
            <a:r>
              <a:rPr lang="en-US" sz="1800" dirty="0"/>
              <a:t> has concerns that RUC instructions cause wear and tear on their generation fleet</a:t>
            </a:r>
          </a:p>
          <a:p>
            <a:pPr marL="234950" indent="-234950">
              <a:buFont typeface="Courier New" panose="02070309020205020404" pitchFamily="49" charset="0"/>
              <a:buChar char="o"/>
            </a:pPr>
            <a:r>
              <a:rPr lang="en-US" sz="2200" dirty="0"/>
              <a:t>ERCOT staff responded that EROCT will analyze some of the days and bring back results of analysis at next month CMWG meeting</a:t>
            </a:r>
          </a:p>
          <a:p>
            <a:pPr marL="234950" indent="-234950">
              <a:buFont typeface="Courier New" panose="02070309020205020404" pitchFamily="49" charset="0"/>
              <a:buChar char="o"/>
            </a:pPr>
            <a:r>
              <a:rPr lang="en-US" sz="2200" dirty="0"/>
              <a:t>This issue has been discussed at Wholesale Market Working Group (WMWG), market participants could do more research on if shift factors used in RUC process could be published by ERCOT</a:t>
            </a:r>
          </a:p>
          <a:p>
            <a:pPr>
              <a:buFont typeface="Courier New" panose="02070309020205020404" pitchFamily="49" charset="0"/>
              <a:buChar char="o"/>
            </a:pPr>
            <a:endParaRPr lang="en-US" sz="2400" dirty="0"/>
          </a:p>
          <a:p>
            <a:pPr lvl="1">
              <a:buFont typeface="Courier New" panose="02070309020205020404" pitchFamily="49" charset="0"/>
              <a:buChar char="o"/>
            </a:pPr>
            <a:endParaRPr lang="en-US" sz="2200" dirty="0"/>
          </a:p>
          <a:p>
            <a:pPr marL="566928" lvl="3" indent="0">
              <a:buNone/>
            </a:pPr>
            <a:endParaRPr lang="en-US" sz="1600" dirty="0"/>
          </a:p>
        </p:txBody>
      </p:sp>
    </p:spTree>
    <p:extLst>
      <p:ext uri="{BB962C8B-B14F-4D97-AF65-F5344CB8AC3E}">
        <p14:creationId xmlns:p14="http://schemas.microsoft.com/office/powerpoint/2010/main" val="94071232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16BF004497F87479DAD31F00AF725C6" ma:contentTypeVersion="11" ma:contentTypeDescription="Create a new document." ma:contentTypeScope="" ma:versionID="3ab0190e023d7e5aafc33e46ba37906b">
  <xsd:schema xmlns:xsd="http://www.w3.org/2001/XMLSchema" xmlns:xs="http://www.w3.org/2001/XMLSchema" xmlns:p="http://schemas.microsoft.com/office/2006/metadata/properties" xmlns:ns3="4345d1df-5d12-4f7e-b776-008b25f27986" xmlns:ns4="74773060-95be-4758-a20e-6e2cb91bc751" targetNamespace="http://schemas.microsoft.com/office/2006/metadata/properties" ma:root="true" ma:fieldsID="666fe65660b28134fc1fceb1ad30ea0e" ns3:_="" ns4:_="">
    <xsd:import namespace="4345d1df-5d12-4f7e-b776-008b25f27986"/>
    <xsd:import namespace="74773060-95be-4758-a20e-6e2cb91bc75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5d1df-5d12-4f7e-b776-008b25f27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773060-95be-4758-a20e-6e2cb91bc7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38B4D0-C359-4FA3-8BF1-2E9184C77F7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38DB13F-86D2-4716-9AB2-253CE0661DC7}">
  <ds:schemaRefs>
    <ds:schemaRef ds:uri="http://schemas.microsoft.com/sharepoint/v3/contenttype/forms"/>
  </ds:schemaRefs>
</ds:datastoreItem>
</file>

<file path=customXml/itemProps3.xml><?xml version="1.0" encoding="utf-8"?>
<ds:datastoreItem xmlns:ds="http://schemas.openxmlformats.org/officeDocument/2006/customXml" ds:itemID="{B4B11B8E-E5F0-4984-885F-01D3E6F11B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5d1df-5d12-4f7e-b776-008b25f27986"/>
    <ds:schemaRef ds:uri="74773060-95be-4758-a20e-6e2cb91bc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a1681294-4857-4624-8d04-edaddb44ee26}" enabled="0" method="" siteId="{a1681294-4857-4624-8d04-edaddb44ee26}" removed="1"/>
  <clbl:label id="{de49536e-9021-4e8b-a813-eda5cb0caf1c}" enabled="1" method="Privileged" siteId="{db1e96a8-a3da-442a-930b-235cac24cd5c}" removed="0"/>
</clbl:labelList>
</file>

<file path=docProps/app.xml><?xml version="1.0" encoding="utf-8"?>
<Properties xmlns="http://schemas.openxmlformats.org/officeDocument/2006/extended-properties" xmlns:vt="http://schemas.openxmlformats.org/officeDocument/2006/docPropsVTypes">
  <Template>Retrospect</Template>
  <TotalTime>28047</TotalTime>
  <Words>441</Words>
  <Application>Microsoft Office PowerPoint</Application>
  <PresentationFormat>Widescreen</PresentationFormat>
  <Paragraphs>34</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Courier New</vt:lpstr>
      <vt:lpstr>Wingdings</vt:lpstr>
      <vt:lpstr>Retrospect</vt:lpstr>
      <vt:lpstr>Congestion Management Working Group - 10/20/2025 Meeting Update</vt:lpstr>
      <vt:lpstr>CRR Long Term Auction Solution Time and Transaction Limits</vt:lpstr>
      <vt:lpstr>Granular Product Type for CRR TOU</vt:lpstr>
      <vt:lpstr>Reliability Unit Commitments (RUC) Affecting Pawnee to Spruce Constraint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Guo, Chenyan</cp:lastModifiedBy>
  <cp:revision>71</cp:revision>
  <dcterms:created xsi:type="dcterms:W3CDTF">2019-09-10T19:44:15Z</dcterms:created>
  <dcterms:modified xsi:type="dcterms:W3CDTF">2025-10-29T04:06:17Z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0x010100816BF004497F87479DAD31F00AF725C6</vt:lpwstr>
  </property>
  <property fmtid="{D5CDD505-2E9C-101B-9397-08002B2CF9AE}" pid="3" name="MSIP_Label_dfe1a8d7-e404-4561-a6ce-09441972395c_Enabled">
    <vt:lpwstr>true</vt:lpwstr>
  </property>
  <property fmtid="{D5CDD505-2E9C-101B-9397-08002B2CF9AE}" pid="4" name="MSIP_Label_dfe1a8d7-e404-4561-a6ce-09441972395c_SetDate">
    <vt:lpwstr>2023-11-13T15:48:02Z</vt:lpwstr>
  </property>
  <property fmtid="{D5CDD505-2E9C-101B-9397-08002B2CF9AE}" pid="5" name="MSIP_Label_dfe1a8d7-e404-4561-a6ce-09441972395c_Method">
    <vt:lpwstr>Standard</vt:lpwstr>
  </property>
  <property fmtid="{D5CDD505-2E9C-101B-9397-08002B2CF9AE}" pid="6" name="MSIP_Label_dfe1a8d7-e404-4561-a6ce-09441972395c_Name">
    <vt:lpwstr>Company Confidential Information</vt:lpwstr>
  </property>
  <property fmtid="{D5CDD505-2E9C-101B-9397-08002B2CF9AE}" pid="7" name="MSIP_Label_dfe1a8d7-e404-4561-a6ce-09441972395c_SiteId">
    <vt:lpwstr>d8fb9c07-c19e-4e8c-a1cb-717cd3cf8ffe</vt:lpwstr>
  </property>
  <property fmtid="{D5CDD505-2E9C-101B-9397-08002B2CF9AE}" pid="8" name="MSIP_Label_dfe1a8d7-e404-4561-a6ce-09441972395c_ActionId">
    <vt:lpwstr>adbf3881-2480-45db-b801-1987df6fe63f</vt:lpwstr>
  </property>
  <property fmtid="{D5CDD505-2E9C-101B-9397-08002B2CF9AE}" pid="9" name="MSIP_Label_dfe1a8d7-e404-4561-a6ce-09441972395c_ContentBits">
    <vt:lpwstr>0</vt:lpwstr>
  </property>
  <property fmtid="{D5CDD505-2E9C-101B-9397-08002B2CF9AE}" pid="10" name="MSIP_Label_00b5fe95-8f20-4bf1-a4bc-7cba4c4dcd39_Enabled">
    <vt:lpwstr>true</vt:lpwstr>
  </property>
  <property fmtid="{D5CDD505-2E9C-101B-9397-08002B2CF9AE}" pid="11" name="MSIP_Label_00b5fe95-8f20-4bf1-a4bc-7cba4c4dcd39_SetDate">
    <vt:lpwstr>2024-02-29T18:06:38Z</vt:lpwstr>
  </property>
  <property fmtid="{D5CDD505-2E9C-101B-9397-08002B2CF9AE}" pid="12" name="MSIP_Label_00b5fe95-8f20-4bf1-a4bc-7cba4c4dcd39_Method">
    <vt:lpwstr>Standard</vt:lpwstr>
  </property>
  <property fmtid="{D5CDD505-2E9C-101B-9397-08002B2CF9AE}" pid="13" name="MSIP_Label_00b5fe95-8f20-4bf1-a4bc-7cba4c4dcd39_Name">
    <vt:lpwstr>Internal access</vt:lpwstr>
  </property>
  <property fmtid="{D5CDD505-2E9C-101B-9397-08002B2CF9AE}" pid="14" name="MSIP_Label_00b5fe95-8f20-4bf1-a4bc-7cba4c4dcd39_SiteId">
    <vt:lpwstr>34c5e68e-b374-47fe-91da-0e3d638792fb</vt:lpwstr>
  </property>
  <property fmtid="{D5CDD505-2E9C-101B-9397-08002B2CF9AE}" pid="15" name="MSIP_Label_00b5fe95-8f20-4bf1-a4bc-7cba4c4dcd39_ActionId">
    <vt:lpwstr>a8cc2449-53cf-4d23-a1e2-531234fd10b6</vt:lpwstr>
  </property>
  <property fmtid="{D5CDD505-2E9C-101B-9397-08002B2CF9AE}" pid="16" name="MSIP_Label_00b5fe95-8f20-4bf1-a4bc-7cba4c4dcd39_ContentBits">
    <vt:lpwstr>0</vt:lpwstr>
  </property>
</Properties>
</file>